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
  </p:notesMasterIdLst>
  <p:sldIdLst>
    <p:sldId id="256" r:id="rId2"/>
    <p:sldId id="258" r:id="rId3"/>
    <p:sldId id="257" r:id="rId4"/>
    <p:sldId id="259" r:id="rId5"/>
    <p:sldId id="260" r:id="rId6"/>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F476E-DE48-43DC-ADB7-8215FFC4541F}" type="datetimeFigureOut">
              <a:rPr lang="es-GT" smtClean="0"/>
              <a:t>11/12/2011</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B4506-07F9-481E-9EC2-13CE493CDDF2}" type="slidenum">
              <a:rPr lang="es-GT" smtClean="0"/>
              <a:t>‹Nº›</a:t>
            </a:fld>
            <a:endParaRPr lang="es-GT"/>
          </a:p>
        </p:txBody>
      </p:sp>
    </p:spTree>
    <p:extLst>
      <p:ext uri="{BB962C8B-B14F-4D97-AF65-F5344CB8AC3E}">
        <p14:creationId xmlns:p14="http://schemas.microsoft.com/office/powerpoint/2010/main" val="308429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C92092D5-3033-43E1-9B88-50B3A419E27A}" type="datetime1">
              <a:rPr lang="es-GT" smtClean="0"/>
              <a:t>11/12/2011</a:t>
            </a:fld>
            <a:endParaRPr lang="es-GT"/>
          </a:p>
        </p:txBody>
      </p:sp>
      <p:sp>
        <p:nvSpPr>
          <p:cNvPr id="5" name="4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6" name="5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327084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F4BB6DFF-56AD-4B07-B4ED-687F3EBDE5A3}" type="datetime1">
              <a:rPr lang="es-GT" smtClean="0"/>
              <a:t>11/12/2011</a:t>
            </a:fld>
            <a:endParaRPr lang="es-GT"/>
          </a:p>
        </p:txBody>
      </p:sp>
      <p:sp>
        <p:nvSpPr>
          <p:cNvPr id="5" name="4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6" name="5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31618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31FE7F66-6A64-47DC-ABE9-7A41A7C8A16D}" type="datetime1">
              <a:rPr lang="es-GT" smtClean="0"/>
              <a:t>11/12/2011</a:t>
            </a:fld>
            <a:endParaRPr lang="es-GT"/>
          </a:p>
        </p:txBody>
      </p:sp>
      <p:sp>
        <p:nvSpPr>
          <p:cNvPr id="5" name="4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6" name="5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195991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DE48EFBE-91D8-4AEA-B348-0D3D1FE2279B}" type="datetime1">
              <a:rPr lang="es-GT" smtClean="0"/>
              <a:t>11/12/2011</a:t>
            </a:fld>
            <a:endParaRPr lang="es-GT"/>
          </a:p>
        </p:txBody>
      </p:sp>
      <p:sp>
        <p:nvSpPr>
          <p:cNvPr id="5" name="4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6" name="5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352626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3203F1-87E5-4F88-AF2C-99E64CE45969}" type="datetime1">
              <a:rPr lang="es-GT" smtClean="0"/>
              <a:t>11/12/2011</a:t>
            </a:fld>
            <a:endParaRPr lang="es-GT"/>
          </a:p>
        </p:txBody>
      </p:sp>
      <p:sp>
        <p:nvSpPr>
          <p:cNvPr id="5" name="4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6" name="5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218595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CF0DD6F3-7DA1-49C7-AB5B-BF3B1DC3DE96}" type="datetime1">
              <a:rPr lang="es-GT" smtClean="0"/>
              <a:t>11/12/2011</a:t>
            </a:fld>
            <a:endParaRPr lang="es-GT"/>
          </a:p>
        </p:txBody>
      </p:sp>
      <p:sp>
        <p:nvSpPr>
          <p:cNvPr id="6" name="5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7" name="6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328768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50912610-B7F4-4894-9587-C184CF575FFB}" type="datetime1">
              <a:rPr lang="es-GT" smtClean="0"/>
              <a:t>11/12/2011</a:t>
            </a:fld>
            <a:endParaRPr lang="es-GT"/>
          </a:p>
        </p:txBody>
      </p:sp>
      <p:sp>
        <p:nvSpPr>
          <p:cNvPr id="8" name="7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9" name="8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75552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3C424B91-7F81-40DE-9F16-C6A175B9E30D}" type="datetime1">
              <a:rPr lang="es-GT" smtClean="0"/>
              <a:t>11/12/2011</a:t>
            </a:fld>
            <a:endParaRPr lang="es-GT"/>
          </a:p>
        </p:txBody>
      </p:sp>
      <p:sp>
        <p:nvSpPr>
          <p:cNvPr id="4" name="3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5" name="4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40835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15A9BE-B9A4-485F-AB3A-88C3C8CA7DCF}" type="datetime1">
              <a:rPr lang="es-GT" smtClean="0"/>
              <a:t>11/12/2011</a:t>
            </a:fld>
            <a:endParaRPr lang="es-GT"/>
          </a:p>
        </p:txBody>
      </p:sp>
      <p:sp>
        <p:nvSpPr>
          <p:cNvPr id="3" name="2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4" name="3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317355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B055A7-0C92-499F-A3B9-5B6C2A51D2F9}" type="datetime1">
              <a:rPr lang="es-GT" smtClean="0"/>
              <a:t>11/12/2011</a:t>
            </a:fld>
            <a:endParaRPr lang="es-GT"/>
          </a:p>
        </p:txBody>
      </p:sp>
      <p:sp>
        <p:nvSpPr>
          <p:cNvPr id="6" name="5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7" name="6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27670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6DD5CD-B680-436C-BFD7-59D237233F4F}" type="datetime1">
              <a:rPr lang="es-GT" smtClean="0"/>
              <a:t>11/12/2011</a:t>
            </a:fld>
            <a:endParaRPr lang="es-GT"/>
          </a:p>
        </p:txBody>
      </p:sp>
      <p:sp>
        <p:nvSpPr>
          <p:cNvPr id="6" name="5 Marcador de pie de página"/>
          <p:cNvSpPr>
            <a:spLocks noGrp="1"/>
          </p:cNvSpPr>
          <p:nvPr>
            <p:ph type="ftr" sz="quarter" idx="11"/>
          </p:nvPr>
        </p:nvSpPr>
        <p:spPr/>
        <p:txBody>
          <a:bodyPr/>
          <a:lstStyle/>
          <a:p>
            <a:r>
              <a:rPr lang="es-GT" smtClean="0"/>
              <a:t>Instructor Walter Stuardo Monterroso Monzón</a:t>
            </a:r>
            <a:endParaRPr lang="es-GT"/>
          </a:p>
        </p:txBody>
      </p:sp>
      <p:sp>
        <p:nvSpPr>
          <p:cNvPr id="7" name="6 Marcador de número de diapositiva"/>
          <p:cNvSpPr>
            <a:spLocks noGrp="1"/>
          </p:cNvSpPr>
          <p:nvPr>
            <p:ph type="sldNum" sz="quarter" idx="12"/>
          </p:nvPr>
        </p:nvSpPr>
        <p:spPr/>
        <p:txBody>
          <a:bodyPr/>
          <a:lstStyle/>
          <a:p>
            <a:fld id="{564CC3E1-D9DC-4E32-8FEF-1CDD76690489}" type="slidenum">
              <a:rPr lang="es-GT" smtClean="0"/>
              <a:t>‹Nº›</a:t>
            </a:fld>
            <a:endParaRPr lang="es-GT"/>
          </a:p>
        </p:txBody>
      </p:sp>
    </p:spTree>
    <p:extLst>
      <p:ext uri="{BB962C8B-B14F-4D97-AF65-F5344CB8AC3E}">
        <p14:creationId xmlns:p14="http://schemas.microsoft.com/office/powerpoint/2010/main" val="394804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B3674-D9AD-4C77-B9F6-4C19DFD35632}" type="datetime1">
              <a:rPr lang="es-GT" smtClean="0"/>
              <a:t>11/12/2011</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GT" smtClean="0"/>
              <a:t>Instructor Walter Stuardo Monterroso Monzón</a:t>
            </a:r>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CC3E1-D9DC-4E32-8FEF-1CDD76690489}" type="slidenum">
              <a:rPr lang="es-GT" smtClean="0"/>
              <a:t>‹Nº›</a:t>
            </a:fld>
            <a:endParaRPr lang="es-GT"/>
          </a:p>
        </p:txBody>
      </p:sp>
    </p:spTree>
    <p:extLst>
      <p:ext uri="{BB962C8B-B14F-4D97-AF65-F5344CB8AC3E}">
        <p14:creationId xmlns:p14="http://schemas.microsoft.com/office/powerpoint/2010/main" val="7330164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ayuda-internet.net/tutoriales/correo/gmail-outlook/index.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office.microsoft.com/es-es/outlook-help/enviar-y-recibir-mensajes-de-texto-sms-HA101823438.aspx#_Toc261416088" TargetMode="External"/><Relationship Id="rId5" Type="http://schemas.openxmlformats.org/officeDocument/2006/relationships/hyperlink" Target="http://support.google.com/mail/bin/answer.py?answer=86374" TargetMode="External"/><Relationship Id="rId4" Type="http://schemas.openxmlformats.org/officeDocument/2006/relationships/hyperlink" Target="http://www.aulaclic.es/outlook2007/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477" y="2737093"/>
            <a:ext cx="9144000" cy="41141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92277" y="0"/>
            <a:ext cx="7772400" cy="1470025"/>
          </a:xfrm>
        </p:spPr>
        <p:txBody>
          <a:bodyPr/>
          <a:lstStyle/>
          <a:p>
            <a:r>
              <a:rPr lang="es-GT" dirty="0" smtClean="0">
                <a:effectLst>
                  <a:outerShdw blurRad="38100" dist="38100" dir="2700000" algn="tl">
                    <a:srgbClr val="000000">
                      <a:alpha val="43137"/>
                    </a:srgbClr>
                  </a:outerShdw>
                </a:effectLst>
                <a:latin typeface="Snap ITC" pitchFamily="82" charset="0"/>
                <a:ea typeface="Microsoft JhengHei" pitchFamily="34" charset="-120"/>
                <a:cs typeface="Aharoni" pitchFamily="2" charset="-79"/>
              </a:rPr>
              <a:t>Microsoft Outlook 2010</a:t>
            </a:r>
            <a:endParaRPr lang="es-GT" dirty="0">
              <a:effectLst>
                <a:outerShdw blurRad="38100" dist="38100" dir="2700000" algn="tl">
                  <a:srgbClr val="000000">
                    <a:alpha val="43137"/>
                  </a:srgbClr>
                </a:outerShdw>
              </a:effectLst>
              <a:latin typeface="Snap ITC" pitchFamily="82" charset="0"/>
              <a:ea typeface="Microsoft JhengHei" pitchFamily="34" charset="-120"/>
              <a:cs typeface="Aharoni" pitchFamily="2" charset="-79"/>
            </a:endParaRPr>
          </a:p>
        </p:txBody>
      </p:sp>
      <p:sp>
        <p:nvSpPr>
          <p:cNvPr id="3" name="2 Subtítulo"/>
          <p:cNvSpPr>
            <a:spLocks noGrp="1"/>
          </p:cNvSpPr>
          <p:nvPr>
            <p:ph type="subTitle" idx="1"/>
          </p:nvPr>
        </p:nvSpPr>
        <p:spPr>
          <a:xfrm>
            <a:off x="107504" y="1351698"/>
            <a:ext cx="9036496" cy="3384376"/>
          </a:xfrm>
        </p:spPr>
        <p:txBody>
          <a:bodyPr>
            <a:normAutofit/>
          </a:bodyPr>
          <a:lstStyle/>
          <a:p>
            <a:pPr algn="just"/>
            <a:r>
              <a:rPr lang="es-GT" sz="1800" dirty="0">
                <a:solidFill>
                  <a:schemeClr val="tx1"/>
                </a:solidFill>
              </a:rPr>
              <a:t>E</a:t>
            </a:r>
            <a:r>
              <a:rPr lang="es-GT" sz="1800" dirty="0" smtClean="0">
                <a:solidFill>
                  <a:schemeClr val="tx1"/>
                </a:solidFill>
              </a:rPr>
              <a:t>s un programa de organización ofimática y cliente de correo electrónico de Microsoft, y forma parte de la </a:t>
            </a:r>
            <a:r>
              <a:rPr lang="es-GT" sz="1800" i="1" dirty="0" smtClean="0">
                <a:solidFill>
                  <a:schemeClr val="tx1"/>
                </a:solidFill>
              </a:rPr>
              <a:t>suite</a:t>
            </a:r>
            <a:r>
              <a:rPr lang="es-GT" sz="1800" dirty="0" smtClean="0">
                <a:solidFill>
                  <a:schemeClr val="tx1"/>
                </a:solidFill>
              </a:rPr>
              <a:t> </a:t>
            </a:r>
            <a:r>
              <a:rPr lang="es-GT" sz="1800" i="1" dirty="0" smtClean="0">
                <a:solidFill>
                  <a:schemeClr val="tx1"/>
                </a:solidFill>
              </a:rPr>
              <a:t>Microsoft Office</a:t>
            </a:r>
            <a:r>
              <a:rPr lang="es-GT" sz="1800" dirty="0" smtClean="0">
                <a:solidFill>
                  <a:schemeClr val="tx1"/>
                </a:solidFill>
              </a:rPr>
              <a:t>.</a:t>
            </a:r>
          </a:p>
          <a:p>
            <a:pPr algn="just"/>
            <a:endParaRPr lang="es-GT" sz="1800" dirty="0" smtClean="0">
              <a:solidFill>
                <a:schemeClr val="tx1"/>
              </a:solidFill>
            </a:endParaRPr>
          </a:p>
          <a:p>
            <a:pPr algn="just"/>
            <a:r>
              <a:rPr lang="es-GT" sz="1800" dirty="0" smtClean="0">
                <a:solidFill>
                  <a:schemeClr val="tx1"/>
                </a:solidFill>
              </a:rPr>
              <a:t>Puede ser utilizado como aplicación independiente o con </a:t>
            </a:r>
            <a:r>
              <a:rPr lang="es-GT" sz="1800" i="1" dirty="0" smtClean="0">
                <a:solidFill>
                  <a:schemeClr val="tx1"/>
                </a:solidFill>
              </a:rPr>
              <a:t>Microsoft Exchange Server</a:t>
            </a:r>
            <a:r>
              <a:rPr lang="es-GT" sz="1800" dirty="0" smtClean="0">
                <a:solidFill>
                  <a:schemeClr val="tx1"/>
                </a:solidFill>
              </a:rPr>
              <a:t> para dar servicios a múltiples usuarios dentro de una organización tales como buzones compartidos, calendarios comunes, etc.</a:t>
            </a:r>
          </a:p>
          <a:p>
            <a:endParaRPr lang="es-GT" dirty="0"/>
          </a:p>
        </p:txBody>
      </p:sp>
      <p:sp>
        <p:nvSpPr>
          <p:cNvPr id="5" name="4 Marcador de pie de página"/>
          <p:cNvSpPr>
            <a:spLocks noGrp="1"/>
          </p:cNvSpPr>
          <p:nvPr>
            <p:ph type="ftr" sz="quarter" idx="11"/>
          </p:nvPr>
        </p:nvSpPr>
        <p:spPr>
          <a:xfrm>
            <a:off x="6477" y="6356350"/>
            <a:ext cx="9144000" cy="365125"/>
          </a:xfrm>
        </p:spPr>
        <p:txBody>
          <a:bodyPr/>
          <a:lstStyle/>
          <a:p>
            <a:r>
              <a:rPr lang="es-GT" sz="2000" b="1" dirty="0" smtClean="0">
                <a:solidFill>
                  <a:schemeClr val="tx2">
                    <a:lumMod val="75000"/>
                  </a:schemeClr>
                </a:solidFill>
              </a:rPr>
              <a:t>Instructor Walter Stuardo Monterroso Monzón</a:t>
            </a:r>
            <a:endParaRPr lang="es-GT" sz="2000" b="1" dirty="0">
              <a:solidFill>
                <a:schemeClr val="tx2">
                  <a:lumMod val="75000"/>
                </a:schemeClr>
              </a:solidFill>
            </a:endParaRPr>
          </a:p>
        </p:txBody>
      </p:sp>
      <p:sp>
        <p:nvSpPr>
          <p:cNvPr id="6" name="5 Marcador de número de diapositiva"/>
          <p:cNvSpPr>
            <a:spLocks noGrp="1"/>
          </p:cNvSpPr>
          <p:nvPr>
            <p:ph type="sldNum" sz="quarter" idx="12"/>
          </p:nvPr>
        </p:nvSpPr>
        <p:spPr/>
        <p:txBody>
          <a:bodyPr/>
          <a:lstStyle/>
          <a:p>
            <a:fld id="{564CC3E1-D9DC-4E32-8FEF-1CDD76690489}" type="slidenum">
              <a:rPr lang="es-GT" b="1" smtClean="0">
                <a:solidFill>
                  <a:schemeClr val="tx2">
                    <a:lumMod val="75000"/>
                  </a:schemeClr>
                </a:solidFill>
              </a:rPr>
              <a:t>1</a:t>
            </a:fld>
            <a:endParaRPr lang="es-GT" b="1" dirty="0">
              <a:solidFill>
                <a:schemeClr val="tx2">
                  <a:lumMod val="75000"/>
                </a:schemeClr>
              </a:solidFill>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857" l="0" r="98361"/>
                    </a14:imgEffect>
                  </a14:imgLayer>
                </a14:imgProps>
              </a:ext>
              <a:ext uri="{28A0092B-C50C-407E-A947-70E740481C1C}">
                <a14:useLocalDpi xmlns:a14="http://schemas.microsoft.com/office/drawing/2010/main" val="0"/>
              </a:ext>
            </a:extLst>
          </a:blip>
          <a:srcRect/>
          <a:stretch>
            <a:fillRect/>
          </a:stretch>
        </p:blipFill>
        <p:spPr bwMode="auto">
          <a:xfrm>
            <a:off x="3635896" y="3212976"/>
            <a:ext cx="1584176" cy="138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6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 y="2743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3071"/>
            <a:ext cx="8229600" cy="1143000"/>
          </a:xfrm>
        </p:spPr>
        <p:txBody>
          <a:bodyPr>
            <a:normAutofit/>
          </a:bodyPr>
          <a:lstStyle/>
          <a:p>
            <a:r>
              <a:rPr lang="es-GT" dirty="0" smtClean="0">
                <a:latin typeface="Snap ITC" pitchFamily="82" charset="0"/>
              </a:rPr>
              <a:t>Las cuentas de correo</a:t>
            </a:r>
            <a:endParaRPr lang="es-GT" dirty="0">
              <a:latin typeface="Snap ITC" pitchFamily="82" charset="0"/>
            </a:endParaRPr>
          </a:p>
        </p:txBody>
      </p:sp>
      <p:sp>
        <p:nvSpPr>
          <p:cNvPr id="3" name="2 Marcador de contenido"/>
          <p:cNvSpPr>
            <a:spLocks noGrp="1"/>
          </p:cNvSpPr>
          <p:nvPr>
            <p:ph idx="1"/>
          </p:nvPr>
        </p:nvSpPr>
        <p:spPr>
          <a:xfrm>
            <a:off x="22272" y="1052736"/>
            <a:ext cx="9121728" cy="4569371"/>
          </a:xfrm>
        </p:spPr>
        <p:txBody>
          <a:bodyPr>
            <a:normAutofit/>
          </a:bodyPr>
          <a:lstStyle/>
          <a:p>
            <a:pPr marL="0" indent="0" algn="just">
              <a:buNone/>
            </a:pPr>
            <a:r>
              <a:rPr lang="es-GT" sz="2000" dirty="0" smtClean="0"/>
              <a:t>Para poder manejar nuestros correos electrónicos, lo primero que debemos hacer es conseguir una cuenta de correo de algún servidor de Internet, la cuenta nos la puede facilitar nuestra empresa, la empresa por la que nos conectamos a Internet, puede ser una cuenta </a:t>
            </a:r>
            <a:r>
              <a:rPr lang="es-GT" sz="2000" dirty="0" err="1" smtClean="0"/>
              <a:t>GMail</a:t>
            </a:r>
            <a:r>
              <a:rPr lang="es-GT" sz="2000" dirty="0" smtClean="0"/>
              <a:t>, </a:t>
            </a:r>
            <a:r>
              <a:rPr lang="es-GT" sz="2000" dirty="0" err="1" smtClean="0"/>
              <a:t>Yahoo</a:t>
            </a:r>
            <a:r>
              <a:rPr lang="es-GT" sz="2000" dirty="0" smtClean="0"/>
              <a:t>!, etc...</a:t>
            </a:r>
          </a:p>
          <a:p>
            <a:pPr marL="0" indent="0" algn="just">
              <a:buNone/>
            </a:pPr>
            <a:endParaRPr lang="es-GT" sz="2000" dirty="0" smtClean="0"/>
          </a:p>
          <a:p>
            <a:pPr marL="0" indent="0" algn="just">
              <a:buNone/>
            </a:pPr>
            <a:r>
              <a:rPr lang="es-GT" sz="2000" dirty="0" smtClean="0"/>
              <a:t>Para poder utilizar esta cuenta en Outlook, debemos configurarla en Outlook.</a:t>
            </a:r>
          </a:p>
          <a:p>
            <a:pPr marL="0" indent="0" algn="just">
              <a:buNone/>
            </a:pPr>
            <a:r>
              <a:rPr lang="es-GT" sz="2000" dirty="0" smtClean="0"/>
              <a:t>Para crear una nueva cuenta de correo debemos seguir los siguientes pasos:</a:t>
            </a:r>
            <a:endParaRPr lang="es-GT" sz="2000" dirty="0"/>
          </a:p>
        </p:txBody>
      </p:sp>
      <p:sp>
        <p:nvSpPr>
          <p:cNvPr id="4" name="3 Marcador de pie de página"/>
          <p:cNvSpPr>
            <a:spLocks noGrp="1"/>
          </p:cNvSpPr>
          <p:nvPr>
            <p:ph type="ftr" sz="quarter" idx="11"/>
          </p:nvPr>
        </p:nvSpPr>
        <p:spPr>
          <a:xfrm>
            <a:off x="-8601" y="6356350"/>
            <a:ext cx="9144000" cy="365125"/>
          </a:xfrm>
        </p:spPr>
        <p:txBody>
          <a:bodyPr/>
          <a:lstStyle/>
          <a:p>
            <a:r>
              <a:rPr lang="es-GT" sz="2000" b="1" dirty="0" smtClean="0">
                <a:solidFill>
                  <a:schemeClr val="tx2">
                    <a:lumMod val="75000"/>
                  </a:schemeClr>
                </a:solidFill>
              </a:rPr>
              <a:t>Instructor Walter Stuardo Monterroso Monzón</a:t>
            </a:r>
            <a:endParaRPr lang="es-GT" sz="2000" b="1" dirty="0">
              <a:solidFill>
                <a:schemeClr val="tx2">
                  <a:lumMod val="75000"/>
                </a:schemeClr>
              </a:solidFill>
            </a:endParaRPr>
          </a:p>
        </p:txBody>
      </p:sp>
      <p:sp>
        <p:nvSpPr>
          <p:cNvPr id="5" name="4 Marcador de número de diapositiva"/>
          <p:cNvSpPr>
            <a:spLocks noGrp="1"/>
          </p:cNvSpPr>
          <p:nvPr>
            <p:ph type="sldNum" sz="quarter" idx="12"/>
          </p:nvPr>
        </p:nvSpPr>
        <p:spPr/>
        <p:txBody>
          <a:bodyPr/>
          <a:lstStyle/>
          <a:p>
            <a:fld id="{564CC3E1-D9DC-4E32-8FEF-1CDD76690489}" type="slidenum">
              <a:rPr lang="es-GT" smtClean="0"/>
              <a:t>2</a:t>
            </a:fld>
            <a:endParaRPr lang="es-GT" dirty="0"/>
          </a:p>
        </p:txBody>
      </p:sp>
    </p:spTree>
    <p:extLst>
      <p:ext uri="{BB962C8B-B14F-4D97-AF65-F5344CB8AC3E}">
        <p14:creationId xmlns:p14="http://schemas.microsoft.com/office/powerpoint/2010/main" val="3960650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down)">
                                      <p:cBhvr>
                                        <p:cTn id="50" dur="580">
                                          <p:stCondLst>
                                            <p:cond delay="0"/>
                                          </p:stCondLst>
                                        </p:cTn>
                                        <p:tgtEl>
                                          <p:spTgt spid="3">
                                            <p:txEl>
                                              <p:pRg st="3" end="3"/>
                                            </p:txEl>
                                          </p:spTgt>
                                        </p:tgtEl>
                                      </p:cBhvr>
                                    </p:animEffect>
                                    <p:anim calcmode="lin" valueType="num">
                                      <p:cBhvr>
                                        <p:cTn id="5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3" end="3"/>
                                            </p:txEl>
                                          </p:spTgt>
                                        </p:tgtEl>
                                      </p:cBhvr>
                                      <p:to x="100000" y="60000"/>
                                    </p:animScale>
                                    <p:animScale>
                                      <p:cBhvr>
                                        <p:cTn id="57" dur="166" decel="50000">
                                          <p:stCondLst>
                                            <p:cond delay="676"/>
                                          </p:stCondLst>
                                        </p:cTn>
                                        <p:tgtEl>
                                          <p:spTgt spid="3">
                                            <p:txEl>
                                              <p:pRg st="3" end="3"/>
                                            </p:txEl>
                                          </p:spTgt>
                                        </p:tgtEl>
                                      </p:cBhvr>
                                      <p:to x="100000" y="100000"/>
                                    </p:animScale>
                                    <p:animScale>
                                      <p:cBhvr>
                                        <p:cTn id="58" dur="26">
                                          <p:stCondLst>
                                            <p:cond delay="1312"/>
                                          </p:stCondLst>
                                        </p:cTn>
                                        <p:tgtEl>
                                          <p:spTgt spid="3">
                                            <p:txEl>
                                              <p:pRg st="3" end="3"/>
                                            </p:txEl>
                                          </p:spTgt>
                                        </p:tgtEl>
                                      </p:cBhvr>
                                      <p:to x="100000" y="80000"/>
                                    </p:animScale>
                                    <p:animScale>
                                      <p:cBhvr>
                                        <p:cTn id="59" dur="166" decel="50000">
                                          <p:stCondLst>
                                            <p:cond delay="1338"/>
                                          </p:stCondLst>
                                        </p:cTn>
                                        <p:tgtEl>
                                          <p:spTgt spid="3">
                                            <p:txEl>
                                              <p:pRg st="3" end="3"/>
                                            </p:txEl>
                                          </p:spTgt>
                                        </p:tgtEl>
                                      </p:cBhvr>
                                      <p:to x="100000" y="100000"/>
                                    </p:animScale>
                                    <p:animScale>
                                      <p:cBhvr>
                                        <p:cTn id="60" dur="26">
                                          <p:stCondLst>
                                            <p:cond delay="1642"/>
                                          </p:stCondLst>
                                        </p:cTn>
                                        <p:tgtEl>
                                          <p:spTgt spid="3">
                                            <p:txEl>
                                              <p:pRg st="3" end="3"/>
                                            </p:txEl>
                                          </p:spTgt>
                                        </p:tgtEl>
                                      </p:cBhvr>
                                      <p:to x="100000" y="90000"/>
                                    </p:animScale>
                                    <p:animScale>
                                      <p:cBhvr>
                                        <p:cTn id="61" dur="166" decel="50000">
                                          <p:stCondLst>
                                            <p:cond delay="1668"/>
                                          </p:stCondLst>
                                        </p:cTn>
                                        <p:tgtEl>
                                          <p:spTgt spid="3">
                                            <p:txEl>
                                              <p:pRg st="3" end="3"/>
                                            </p:txEl>
                                          </p:spTgt>
                                        </p:tgtEl>
                                      </p:cBhvr>
                                      <p:to x="100000" y="100000"/>
                                    </p:animScale>
                                    <p:animScale>
                                      <p:cBhvr>
                                        <p:cTn id="62" dur="26">
                                          <p:stCondLst>
                                            <p:cond delay="1808"/>
                                          </p:stCondLst>
                                        </p:cTn>
                                        <p:tgtEl>
                                          <p:spTgt spid="3">
                                            <p:txEl>
                                              <p:pRg st="3" end="3"/>
                                            </p:txEl>
                                          </p:spTgt>
                                        </p:tgtEl>
                                      </p:cBhvr>
                                      <p:to x="100000" y="95000"/>
                                    </p:animScale>
                                    <p:animScale>
                                      <p:cBhvr>
                                        <p:cTn id="6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 y="2743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48599" y="116632"/>
            <a:ext cx="8229600" cy="1143000"/>
          </a:xfrm>
        </p:spPr>
        <p:txBody>
          <a:bodyPr/>
          <a:lstStyle/>
          <a:p>
            <a:r>
              <a:rPr lang="es-GT" dirty="0" smtClean="0">
                <a:latin typeface="Snap ITC" pitchFamily="82" charset="0"/>
                <a:cs typeface="Aharoni" pitchFamily="2" charset="-79"/>
              </a:rPr>
              <a:t>Introducción</a:t>
            </a:r>
            <a:endParaRPr lang="es-GT" dirty="0">
              <a:latin typeface="Snap ITC" pitchFamily="82" charset="0"/>
              <a:cs typeface="Aharoni" pitchFamily="2" charset="-79"/>
            </a:endParaRPr>
          </a:p>
        </p:txBody>
      </p:sp>
      <p:sp>
        <p:nvSpPr>
          <p:cNvPr id="3" name="2 Marcador de contenido"/>
          <p:cNvSpPr>
            <a:spLocks noGrp="1"/>
          </p:cNvSpPr>
          <p:nvPr>
            <p:ph idx="1"/>
          </p:nvPr>
        </p:nvSpPr>
        <p:spPr>
          <a:xfrm>
            <a:off x="107504" y="1124744"/>
            <a:ext cx="9027895" cy="4525963"/>
          </a:xfrm>
        </p:spPr>
        <p:txBody>
          <a:bodyPr>
            <a:noAutofit/>
          </a:bodyPr>
          <a:lstStyle/>
          <a:p>
            <a:pPr marL="0" indent="0" algn="just">
              <a:buNone/>
            </a:pPr>
            <a:r>
              <a:rPr lang="es-GT" sz="1600" dirty="0" smtClean="0"/>
              <a:t>Microsoft Outlook es una aplicación de gestión de correo, así como agenda personal, que nos permite la comunicación con miles de personas en todo el mundo a través de mensajes electrónicos.</a:t>
            </a:r>
          </a:p>
          <a:p>
            <a:pPr marL="0" indent="0" algn="just">
              <a:buNone/>
            </a:pPr>
            <a:endParaRPr lang="es-GT" sz="1600" dirty="0" smtClean="0"/>
          </a:p>
          <a:p>
            <a:pPr marL="0" indent="0" algn="just">
              <a:buNone/>
            </a:pPr>
            <a:r>
              <a:rPr lang="es-GT" sz="1600" dirty="0" smtClean="0"/>
              <a:t>El correo electrónico tiene las ventajas frente al correo tradicional de ser fácil de utilizar, más barato y mucho más rápido. Por ejemplo puedes redactar una carta para celebrar una fiesta y mandársela en cuestión de minutos a un centenar de amigos sin necesidad de hacer copias de la carta y comprar multitud de sellos, simplemente con redactarla una vez, añadir la lista de contactos y hacer clic en enviar. Así de sencillo y rápido.</a:t>
            </a:r>
          </a:p>
          <a:p>
            <a:pPr marL="0" indent="0" algn="just">
              <a:buNone/>
            </a:pPr>
            <a:endParaRPr lang="es-GT" sz="1600" dirty="0" smtClean="0"/>
          </a:p>
          <a:p>
            <a:pPr marL="0" indent="0" algn="just">
              <a:buNone/>
            </a:pPr>
            <a:r>
              <a:rPr lang="es-GT" sz="1600" dirty="0" smtClean="0"/>
              <a:t>Otra de las virtudes del correo electrónico es la posibilidad de mandar no solo texto en el mensaje, sino cualquier otro tipo de información, ya sea imágenes, documentos, archivos de música, aplicaciones, etc. (limitada por el tamaño del buzón de correo contratado con el servidor de correo).</a:t>
            </a:r>
          </a:p>
          <a:p>
            <a:pPr marL="0" indent="0" algn="just">
              <a:buNone/>
            </a:pPr>
            <a:endParaRPr lang="es-GT" sz="1600" dirty="0" smtClean="0"/>
          </a:p>
          <a:p>
            <a:pPr marL="0" indent="0" algn="just">
              <a:buNone/>
            </a:pPr>
            <a:r>
              <a:rPr lang="es-GT" sz="1600" dirty="0" smtClean="0"/>
              <a:t>Al igual que una carta convencional hace escalas en distintas oficinas de correo, el correo electrónico (e-mail) hace también escalas de computador a computador hasta llegar al servidor de correo contratado por el usuario. Aunque todo este proceso se hace de forma transparente para el usuario. </a:t>
            </a:r>
            <a:endParaRPr lang="es-GT" sz="1600" dirty="0"/>
          </a:p>
        </p:txBody>
      </p:sp>
      <p:sp>
        <p:nvSpPr>
          <p:cNvPr id="4" name="3 Marcador de pie de página"/>
          <p:cNvSpPr>
            <a:spLocks noGrp="1"/>
          </p:cNvSpPr>
          <p:nvPr>
            <p:ph type="ftr" sz="quarter" idx="11"/>
          </p:nvPr>
        </p:nvSpPr>
        <p:spPr>
          <a:xfrm>
            <a:off x="-1" y="6356350"/>
            <a:ext cx="9135399" cy="365125"/>
          </a:xfrm>
        </p:spPr>
        <p:txBody>
          <a:bodyPr/>
          <a:lstStyle/>
          <a:p>
            <a:r>
              <a:rPr lang="es-GT" sz="2000" b="1" dirty="0" smtClean="0">
                <a:solidFill>
                  <a:schemeClr val="tx2">
                    <a:lumMod val="75000"/>
                  </a:schemeClr>
                </a:solidFill>
              </a:rPr>
              <a:t>Instructor Walter Stuardo Monterroso Monzón</a:t>
            </a:r>
            <a:endParaRPr lang="es-GT" sz="2000" b="1" dirty="0">
              <a:solidFill>
                <a:schemeClr val="tx2">
                  <a:lumMod val="75000"/>
                </a:schemeClr>
              </a:solidFill>
            </a:endParaRPr>
          </a:p>
        </p:txBody>
      </p:sp>
      <p:sp>
        <p:nvSpPr>
          <p:cNvPr id="5" name="4 Marcador de número de diapositiva"/>
          <p:cNvSpPr>
            <a:spLocks noGrp="1"/>
          </p:cNvSpPr>
          <p:nvPr>
            <p:ph type="sldNum" sz="quarter" idx="12"/>
          </p:nvPr>
        </p:nvSpPr>
        <p:spPr/>
        <p:txBody>
          <a:bodyPr/>
          <a:lstStyle/>
          <a:p>
            <a:fld id="{564CC3E1-D9DC-4E32-8FEF-1CDD76690489}" type="slidenum">
              <a:rPr lang="es-GT" smtClean="0"/>
              <a:t>3</a:t>
            </a:fld>
            <a:endParaRPr lang="es-GT"/>
          </a:p>
        </p:txBody>
      </p:sp>
    </p:spTree>
    <p:extLst>
      <p:ext uri="{BB962C8B-B14F-4D97-AF65-F5344CB8AC3E}">
        <p14:creationId xmlns:p14="http://schemas.microsoft.com/office/powerpoint/2010/main" val="23693489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 y="2743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GT" dirty="0" smtClean="0">
                <a:latin typeface="Snap ITC" pitchFamily="82" charset="0"/>
              </a:rPr>
              <a:t>Configurando Outlook </a:t>
            </a:r>
            <a:r>
              <a:rPr lang="es-GT" dirty="0" smtClean="0">
                <a:solidFill>
                  <a:schemeClr val="tx2"/>
                </a:solidFill>
                <a:latin typeface="Snap ITC" pitchFamily="82" charset="0"/>
              </a:rPr>
              <a:t>G</a:t>
            </a:r>
            <a:r>
              <a:rPr lang="es-GT" dirty="0" smtClean="0">
                <a:solidFill>
                  <a:srgbClr val="FF0000"/>
                </a:solidFill>
                <a:latin typeface="Snap ITC" pitchFamily="82" charset="0"/>
              </a:rPr>
              <a:t>MAIL </a:t>
            </a:r>
            <a:r>
              <a:rPr lang="es-GT" dirty="0" smtClean="0">
                <a:latin typeface="Snap ITC" pitchFamily="82" charset="0"/>
              </a:rPr>
              <a:t>Video</a:t>
            </a:r>
            <a:br>
              <a:rPr lang="es-GT" dirty="0" smtClean="0">
                <a:latin typeface="Snap ITC" pitchFamily="82" charset="0"/>
              </a:rPr>
            </a:br>
            <a:r>
              <a:rPr lang="es-GT" dirty="0" smtClean="0">
                <a:latin typeface="Snap ITC" pitchFamily="82" charset="0"/>
              </a:rPr>
              <a:t> </a:t>
            </a:r>
            <a:endParaRPr lang="es-GT" dirty="0">
              <a:solidFill>
                <a:srgbClr val="FF0000"/>
              </a:solidFill>
              <a:latin typeface="Snap ITC" pitchFamily="82" charset="0"/>
            </a:endParaRPr>
          </a:p>
        </p:txBody>
      </p:sp>
      <p:pic>
        <p:nvPicPr>
          <p:cNvPr id="11" name="Outlook Video Gmail.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8601" y="1196752"/>
            <a:ext cx="9135399" cy="4824536"/>
          </a:xfrm>
        </p:spPr>
      </p:pic>
      <p:sp>
        <p:nvSpPr>
          <p:cNvPr id="4" name="3 Marcador de pie de página"/>
          <p:cNvSpPr>
            <a:spLocks noGrp="1"/>
          </p:cNvSpPr>
          <p:nvPr>
            <p:ph type="ftr" sz="quarter" idx="11"/>
          </p:nvPr>
        </p:nvSpPr>
        <p:spPr>
          <a:xfrm>
            <a:off x="-8601" y="6356350"/>
            <a:ext cx="9144000" cy="365125"/>
          </a:xfrm>
        </p:spPr>
        <p:txBody>
          <a:bodyPr/>
          <a:lstStyle/>
          <a:p>
            <a:r>
              <a:rPr lang="es-GT" sz="2000" b="1" dirty="0" smtClean="0">
                <a:solidFill>
                  <a:schemeClr val="tx2">
                    <a:lumMod val="75000"/>
                  </a:schemeClr>
                </a:solidFill>
              </a:rPr>
              <a:t>Instructor Walter Stuardo Monterroso Monzón</a:t>
            </a:r>
            <a:endParaRPr lang="es-GT" sz="2000" b="1" dirty="0">
              <a:solidFill>
                <a:schemeClr val="tx2">
                  <a:lumMod val="75000"/>
                </a:schemeClr>
              </a:solidFill>
            </a:endParaRPr>
          </a:p>
        </p:txBody>
      </p:sp>
      <p:sp>
        <p:nvSpPr>
          <p:cNvPr id="5" name="4 Marcador de número de diapositiva"/>
          <p:cNvSpPr>
            <a:spLocks noGrp="1"/>
          </p:cNvSpPr>
          <p:nvPr>
            <p:ph type="sldNum" sz="quarter" idx="12"/>
          </p:nvPr>
        </p:nvSpPr>
        <p:spPr/>
        <p:txBody>
          <a:bodyPr/>
          <a:lstStyle/>
          <a:p>
            <a:fld id="{564CC3E1-D9DC-4E32-8FEF-1CDD76690489}" type="slidenum">
              <a:rPr lang="es-GT" b="1" smtClean="0">
                <a:solidFill>
                  <a:schemeClr val="tx2">
                    <a:lumMod val="75000"/>
                  </a:schemeClr>
                </a:solidFill>
              </a:rPr>
              <a:t>4</a:t>
            </a:fld>
            <a:endParaRPr lang="es-GT" b="1" dirty="0">
              <a:solidFill>
                <a:schemeClr val="tx2">
                  <a:lumMod val="75000"/>
                </a:schemeClr>
              </a:solidFill>
            </a:endParaRPr>
          </a:p>
        </p:txBody>
      </p:sp>
    </p:spTree>
    <p:extLst>
      <p:ext uri="{BB962C8B-B14F-4D97-AF65-F5344CB8AC3E}">
        <p14:creationId xmlns:p14="http://schemas.microsoft.com/office/powerpoint/2010/main" val="583115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621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1"/>
                </p:tgtEl>
              </p:cMediaNode>
            </p:vide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 y="2743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48599" y="-171400"/>
            <a:ext cx="8229600" cy="1143000"/>
          </a:xfrm>
        </p:spPr>
        <p:txBody>
          <a:bodyPr>
            <a:normAutofit/>
          </a:bodyPr>
          <a:lstStyle/>
          <a:p>
            <a:r>
              <a:rPr lang="es-GT" dirty="0" smtClean="0"/>
              <a:t>Bibliografía</a:t>
            </a:r>
            <a:endParaRPr lang="es-GT" dirty="0"/>
          </a:p>
        </p:txBody>
      </p:sp>
      <p:sp>
        <p:nvSpPr>
          <p:cNvPr id="3" name="2 Marcador de contenido"/>
          <p:cNvSpPr>
            <a:spLocks noGrp="1"/>
          </p:cNvSpPr>
          <p:nvPr>
            <p:ph idx="1"/>
          </p:nvPr>
        </p:nvSpPr>
        <p:spPr>
          <a:xfrm>
            <a:off x="-8601" y="908720"/>
            <a:ext cx="9135399" cy="5257800"/>
          </a:xfrm>
        </p:spPr>
        <p:txBody>
          <a:bodyPr>
            <a:normAutofit lnSpcReduction="10000"/>
          </a:bodyPr>
          <a:lstStyle/>
          <a:p>
            <a:r>
              <a:rPr lang="es-GT" sz="2800" dirty="0" smtClean="0">
                <a:hlinkClick r:id="rId3"/>
              </a:rPr>
              <a:t>http://www.ayuda-internet.net/tutoriales/correo/gmail-outlook/index.html</a:t>
            </a:r>
            <a:endParaRPr lang="es-GT" sz="2800" dirty="0" smtClean="0"/>
          </a:p>
          <a:p>
            <a:pPr marL="0" indent="0">
              <a:buNone/>
            </a:pPr>
            <a:endParaRPr lang="es-GT" sz="2800" dirty="0" smtClean="0"/>
          </a:p>
          <a:p>
            <a:r>
              <a:rPr lang="es-GT" sz="2800" dirty="0" smtClean="0">
                <a:hlinkClick r:id="rId4"/>
              </a:rPr>
              <a:t>http://www.aulaclic.es/outlook2007/index.htm</a:t>
            </a:r>
            <a:endParaRPr lang="es-GT" sz="2800" dirty="0" smtClean="0"/>
          </a:p>
          <a:p>
            <a:pPr marL="0" indent="0">
              <a:buNone/>
            </a:pPr>
            <a:endParaRPr lang="es-GT" sz="2800" dirty="0" smtClean="0"/>
          </a:p>
          <a:p>
            <a:r>
              <a:rPr lang="es-GT" sz="2800" dirty="0" smtClean="0">
                <a:hlinkClick r:id="rId5"/>
              </a:rPr>
              <a:t>http://</a:t>
            </a:r>
            <a:r>
              <a:rPr lang="es-GT" sz="2800" dirty="0" smtClean="0">
                <a:hlinkClick r:id="rId5"/>
              </a:rPr>
              <a:t>support.google.com/mail/bin/answer.py?answer=86374</a:t>
            </a:r>
            <a:endParaRPr lang="es-GT" sz="2800" dirty="0" smtClean="0"/>
          </a:p>
          <a:p>
            <a:endParaRPr lang="es-GT" sz="2800" dirty="0"/>
          </a:p>
          <a:p>
            <a:r>
              <a:rPr lang="es-GT" sz="2800" dirty="0">
                <a:hlinkClick r:id="rId6"/>
              </a:rPr>
              <a:t>http://office.microsoft.com/es-es/outlook-help/enviar-y-recibir-mensajes-de-texto-sms-HA101823438.aspx#_</a:t>
            </a:r>
            <a:r>
              <a:rPr lang="es-GT" sz="2800" dirty="0" smtClean="0">
                <a:hlinkClick r:id="rId6"/>
              </a:rPr>
              <a:t>Toc261416088</a:t>
            </a:r>
            <a:endParaRPr lang="es-GT" sz="2800" dirty="0" smtClean="0"/>
          </a:p>
          <a:p>
            <a:endParaRPr lang="es-GT" sz="2800" dirty="0" smtClean="0"/>
          </a:p>
          <a:p>
            <a:endParaRPr lang="es-GT" sz="1800" dirty="0"/>
          </a:p>
        </p:txBody>
      </p:sp>
      <p:sp>
        <p:nvSpPr>
          <p:cNvPr id="4" name="3 Marcador de pie de página"/>
          <p:cNvSpPr>
            <a:spLocks noGrp="1"/>
          </p:cNvSpPr>
          <p:nvPr>
            <p:ph type="ftr" sz="quarter" idx="11"/>
          </p:nvPr>
        </p:nvSpPr>
        <p:spPr>
          <a:xfrm>
            <a:off x="0" y="6356350"/>
            <a:ext cx="9144000" cy="365125"/>
          </a:xfrm>
        </p:spPr>
        <p:txBody>
          <a:bodyPr/>
          <a:lstStyle/>
          <a:p>
            <a:r>
              <a:rPr lang="es-GT" sz="2000" b="1" dirty="0" smtClean="0">
                <a:solidFill>
                  <a:schemeClr val="tx2">
                    <a:lumMod val="75000"/>
                  </a:schemeClr>
                </a:solidFill>
              </a:rPr>
              <a:t>Instructor Walter Stuardo Monterroso Monzón</a:t>
            </a:r>
            <a:endParaRPr lang="es-GT" sz="2000" b="1" dirty="0">
              <a:solidFill>
                <a:schemeClr val="tx2">
                  <a:lumMod val="75000"/>
                </a:schemeClr>
              </a:solidFill>
            </a:endParaRPr>
          </a:p>
        </p:txBody>
      </p:sp>
      <p:sp>
        <p:nvSpPr>
          <p:cNvPr id="5" name="4 Marcador de número de diapositiva"/>
          <p:cNvSpPr>
            <a:spLocks noGrp="1"/>
          </p:cNvSpPr>
          <p:nvPr>
            <p:ph type="sldNum" sz="quarter" idx="12"/>
          </p:nvPr>
        </p:nvSpPr>
        <p:spPr/>
        <p:txBody>
          <a:bodyPr/>
          <a:lstStyle/>
          <a:p>
            <a:fld id="{564CC3E1-D9DC-4E32-8FEF-1CDD76690489}" type="slidenum">
              <a:rPr lang="es-GT" b="1" smtClean="0">
                <a:solidFill>
                  <a:schemeClr val="tx2">
                    <a:lumMod val="75000"/>
                  </a:schemeClr>
                </a:solidFill>
              </a:rPr>
              <a:t>5</a:t>
            </a:fld>
            <a:endParaRPr lang="es-GT" b="1" dirty="0">
              <a:solidFill>
                <a:schemeClr val="tx2">
                  <a:lumMod val="75000"/>
                </a:schemeClr>
              </a:solidFill>
            </a:endParaRPr>
          </a:p>
        </p:txBody>
      </p:sp>
    </p:spTree>
    <p:extLst>
      <p:ext uri="{BB962C8B-B14F-4D97-AF65-F5344CB8AC3E}">
        <p14:creationId xmlns:p14="http://schemas.microsoft.com/office/powerpoint/2010/main" val="21745434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TotalTime>
  <Words>412</Words>
  <Application>Microsoft Office PowerPoint</Application>
  <PresentationFormat>Presentación en pantalla (4:3)</PresentationFormat>
  <Paragraphs>36</Paragraphs>
  <Slides>5</Slides>
  <Notes>0</Notes>
  <HiddenSlides>0</HiddenSlides>
  <MMClips>1</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Microsoft Outlook 2010</vt:lpstr>
      <vt:lpstr>Las cuentas de correo</vt:lpstr>
      <vt:lpstr>Introducción</vt:lpstr>
      <vt:lpstr>Configurando Outlook GMAIL Video  </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Outlook 2010</dc:title>
  <dc:creator>Warez</dc:creator>
  <cp:lastModifiedBy>Warez</cp:lastModifiedBy>
  <cp:revision>11</cp:revision>
  <dcterms:created xsi:type="dcterms:W3CDTF">2011-12-11T17:17:07Z</dcterms:created>
  <dcterms:modified xsi:type="dcterms:W3CDTF">2011-12-12T05:04:28Z</dcterms:modified>
</cp:coreProperties>
</file>